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3"/>
  </p:notesMasterIdLst>
  <p:sldIdLst>
    <p:sldId id="256" r:id="rId2"/>
    <p:sldId id="276" r:id="rId3"/>
    <p:sldId id="257" r:id="rId4"/>
    <p:sldId id="258" r:id="rId5"/>
    <p:sldId id="259" r:id="rId6"/>
    <p:sldId id="260" r:id="rId7"/>
    <p:sldId id="261" r:id="rId8"/>
    <p:sldId id="262" r:id="rId9"/>
    <p:sldId id="263" r:id="rId10"/>
    <p:sldId id="269" r:id="rId11"/>
    <p:sldId id="264" r:id="rId12"/>
    <p:sldId id="265" r:id="rId13"/>
    <p:sldId id="266" r:id="rId14"/>
    <p:sldId id="267" r:id="rId15"/>
    <p:sldId id="268" r:id="rId16"/>
    <p:sldId id="270" r:id="rId17"/>
    <p:sldId id="271" r:id="rId18"/>
    <p:sldId id="272" r:id="rId19"/>
    <p:sldId id="273" r:id="rId20"/>
    <p:sldId id="275"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87"/>
    <p:restoredTop sz="94643"/>
  </p:normalViewPr>
  <p:slideViewPr>
    <p:cSldViewPr snapToGrid="0" snapToObjects="1">
      <p:cViewPr varScale="1">
        <p:scale>
          <a:sx n="70" d="100"/>
          <a:sy n="70" d="100"/>
        </p:scale>
        <p:origin x="200" y="74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301D53-B0AC-6748-8AB3-1CEAB8D4AF63}" type="datetimeFigureOut">
              <a:rPr lang="en-US" smtClean="0"/>
              <a:t>3/22/19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E39E0C-CCCA-C24F-979C-B412CBDFB590}" type="slidenum">
              <a:rPr lang="en-US" smtClean="0"/>
              <a:t>‹#›</a:t>
            </a:fld>
            <a:endParaRPr lang="en-US"/>
          </a:p>
        </p:txBody>
      </p:sp>
    </p:spTree>
    <p:extLst>
      <p:ext uri="{BB962C8B-B14F-4D97-AF65-F5344CB8AC3E}">
        <p14:creationId xmlns:p14="http://schemas.microsoft.com/office/powerpoint/2010/main" val="3031943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E39E0C-CCCA-C24F-979C-B412CBDFB590}" type="slidenum">
              <a:rPr lang="en-US" smtClean="0"/>
              <a:t>16</a:t>
            </a:fld>
            <a:endParaRPr lang="en-US"/>
          </a:p>
        </p:txBody>
      </p:sp>
    </p:spTree>
    <p:extLst>
      <p:ext uri="{BB962C8B-B14F-4D97-AF65-F5344CB8AC3E}">
        <p14:creationId xmlns:p14="http://schemas.microsoft.com/office/powerpoint/2010/main" val="2571341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44DCB0-5428-B746-9628-D32D2E58D992}" type="datetimeFigureOut">
              <a:rPr lang="en-US" smtClean="0"/>
              <a:t>3/22/19</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06CF8E9C-2316-D34E-8E18-7FC983733CD4}"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7697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4DCB0-5428-B746-9628-D32D2E58D992}" type="datetimeFigureOut">
              <a:rPr lang="en-US" smtClean="0"/>
              <a:t>3/22/19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F8E9C-2316-D34E-8E18-7FC983733CD4}"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73973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4DCB0-5428-B746-9628-D32D2E58D992}" type="datetimeFigureOut">
              <a:rPr lang="en-US" smtClean="0"/>
              <a:t>3/22/19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F8E9C-2316-D34E-8E18-7FC983733CD4}"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0736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4DCB0-5428-B746-9628-D32D2E58D992}" type="datetimeFigureOut">
              <a:rPr lang="en-US" smtClean="0"/>
              <a:t>3/22/19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F8E9C-2316-D34E-8E18-7FC983733CD4}"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78645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44DCB0-5428-B746-9628-D32D2E58D992}" type="datetimeFigureOut">
              <a:rPr lang="en-US" smtClean="0"/>
              <a:t>3/22/19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F8E9C-2316-D34E-8E18-7FC983733CD4}"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397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44DCB0-5428-B746-9628-D32D2E58D992}" type="datetimeFigureOut">
              <a:rPr lang="en-US" smtClean="0"/>
              <a:t>3/22/19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F8E9C-2316-D34E-8E18-7FC983733CD4}"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1201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44DCB0-5428-B746-9628-D32D2E58D992}" type="datetimeFigureOut">
              <a:rPr lang="en-US" smtClean="0"/>
              <a:t>3/22/19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CF8E9C-2316-D34E-8E18-7FC983733CD4}"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67960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44DCB0-5428-B746-9628-D32D2E58D992}" type="datetimeFigureOut">
              <a:rPr lang="en-US" smtClean="0"/>
              <a:t>3/22/19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CF8E9C-2316-D34E-8E18-7FC983733CD4}"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5595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4DCB0-5428-B746-9628-D32D2E58D992}" type="datetimeFigureOut">
              <a:rPr lang="en-US" smtClean="0"/>
              <a:t>3/22/19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CF8E9C-2316-D34E-8E18-7FC983733CD4}" type="slidenum">
              <a:rPr lang="en-US" smtClean="0"/>
              <a:t>‹#›</a:t>
            </a:fld>
            <a:endParaRPr lang="en-US"/>
          </a:p>
        </p:txBody>
      </p:sp>
    </p:spTree>
    <p:extLst>
      <p:ext uri="{BB962C8B-B14F-4D97-AF65-F5344CB8AC3E}">
        <p14:creationId xmlns:p14="http://schemas.microsoft.com/office/powerpoint/2010/main" val="4107255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44DCB0-5428-B746-9628-D32D2E58D992}" type="datetimeFigureOut">
              <a:rPr lang="en-US" smtClean="0"/>
              <a:t>3/22/19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F8E9C-2316-D34E-8E18-7FC983733CD4}"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90551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644DCB0-5428-B746-9628-D32D2E58D992}" type="datetimeFigureOut">
              <a:rPr lang="en-US" smtClean="0"/>
              <a:t>3/22/19</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06CF8E9C-2316-D34E-8E18-7FC983733CD4}"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38354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644DCB0-5428-B746-9628-D32D2E58D992}" type="datetimeFigureOut">
              <a:rPr lang="en-US" smtClean="0"/>
              <a:t>3/22/19</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6CF8E9C-2316-D34E-8E18-7FC983733CD4}"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5917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16AD-55E1-4548-A97F-CE087793A360}"/>
              </a:ext>
            </a:extLst>
          </p:cNvPr>
          <p:cNvSpPr>
            <a:spLocks noGrp="1"/>
          </p:cNvSpPr>
          <p:nvPr>
            <p:ph type="ctrTitle"/>
          </p:nvPr>
        </p:nvSpPr>
        <p:spPr>
          <a:xfrm>
            <a:off x="1524000" y="1122363"/>
            <a:ext cx="9293158" cy="1912667"/>
          </a:xfrm>
        </p:spPr>
        <p:txBody>
          <a:bodyPr>
            <a:normAutofit fontScale="90000"/>
          </a:bodyPr>
          <a:lstStyle/>
          <a:p>
            <a:pPr algn="l"/>
            <a:r>
              <a:rPr lang="en-US" sz="4000" dirty="0"/>
              <a:t>Digital mammographic tumor classification using transfer learning from deep convolutional neural networks</a:t>
            </a:r>
          </a:p>
        </p:txBody>
      </p:sp>
      <p:sp>
        <p:nvSpPr>
          <p:cNvPr id="3" name="Subtitle 2">
            <a:extLst>
              <a:ext uri="{FF2B5EF4-FFF2-40B4-BE49-F238E27FC236}">
                <a16:creationId xmlns:a16="http://schemas.microsoft.com/office/drawing/2014/main" id="{8960E89A-C327-7A4A-ACD6-A7A21F271F22}"/>
              </a:ext>
            </a:extLst>
          </p:cNvPr>
          <p:cNvSpPr>
            <a:spLocks noGrp="1"/>
          </p:cNvSpPr>
          <p:nvPr>
            <p:ph type="subTitle" idx="1"/>
          </p:nvPr>
        </p:nvSpPr>
        <p:spPr/>
        <p:txBody>
          <a:bodyPr>
            <a:normAutofit/>
          </a:bodyPr>
          <a:lstStyle/>
          <a:p>
            <a:pPr algn="l"/>
            <a:r>
              <a:rPr lang="en-US" dirty="0"/>
              <a:t>Paper by: Benjamin Q. Huynh, Hui Li, Maryellen L. Giger</a:t>
            </a:r>
          </a:p>
          <a:p>
            <a:pPr algn="l"/>
            <a:r>
              <a:rPr lang="en-US" sz="1200" dirty="0"/>
              <a:t>Presented by: Jeremy Hui</a:t>
            </a:r>
          </a:p>
        </p:txBody>
      </p:sp>
    </p:spTree>
    <p:extLst>
      <p:ext uri="{BB962C8B-B14F-4D97-AF65-F5344CB8AC3E}">
        <p14:creationId xmlns:p14="http://schemas.microsoft.com/office/powerpoint/2010/main" val="2229884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4271A-34CC-BF4D-836F-878D524A341C}"/>
              </a:ext>
            </a:extLst>
          </p:cNvPr>
          <p:cNvSpPr>
            <a:spLocks noGrp="1"/>
          </p:cNvSpPr>
          <p:nvPr>
            <p:ph type="title"/>
          </p:nvPr>
        </p:nvSpPr>
        <p:spPr/>
        <p:txBody>
          <a:bodyPr/>
          <a:lstStyle/>
          <a:p>
            <a:endParaRPr lang="en-US" dirty="0"/>
          </a:p>
        </p:txBody>
      </p:sp>
      <p:pic>
        <p:nvPicPr>
          <p:cNvPr id="2049" name="Picture 1" descr="page4image36409824">
            <a:extLst>
              <a:ext uri="{FF2B5EF4-FFF2-40B4-BE49-F238E27FC236}">
                <a16:creationId xmlns:a16="http://schemas.microsoft.com/office/drawing/2014/main" id="{C1147FCB-7962-4749-96B9-86A81E9A0E6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6969" y="98515"/>
            <a:ext cx="5832388" cy="5778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632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C3AF6-70ED-454E-8F1C-9E6BA091DD92}"/>
              </a:ext>
            </a:extLst>
          </p:cNvPr>
          <p:cNvSpPr>
            <a:spLocks noGrp="1"/>
          </p:cNvSpPr>
          <p:nvPr>
            <p:ph type="title"/>
          </p:nvPr>
        </p:nvSpPr>
        <p:spPr/>
        <p:txBody>
          <a:bodyPr>
            <a:normAutofit/>
          </a:bodyPr>
          <a:lstStyle/>
          <a:p>
            <a:r>
              <a:rPr lang="en-US" dirty="0"/>
              <a:t>Method B: Analytically Extracted Features</a:t>
            </a:r>
          </a:p>
        </p:txBody>
      </p:sp>
      <p:sp>
        <p:nvSpPr>
          <p:cNvPr id="3" name="Content Placeholder 2">
            <a:extLst>
              <a:ext uri="{FF2B5EF4-FFF2-40B4-BE49-F238E27FC236}">
                <a16:creationId xmlns:a16="http://schemas.microsoft.com/office/drawing/2014/main" id="{1908DB96-6E2E-C547-95B6-EB5CE0DD56C2}"/>
              </a:ext>
            </a:extLst>
          </p:cNvPr>
          <p:cNvSpPr>
            <a:spLocks noGrp="1"/>
          </p:cNvSpPr>
          <p:nvPr>
            <p:ph idx="1"/>
          </p:nvPr>
        </p:nvSpPr>
        <p:spPr/>
        <p:txBody>
          <a:bodyPr>
            <a:normAutofit/>
          </a:bodyPr>
          <a:lstStyle/>
          <a:p>
            <a:r>
              <a:rPr lang="en-US" dirty="0"/>
              <a:t>Center of lesion manually indicated and automatic lesion segmentation performed within 512 x 512 ROI</a:t>
            </a:r>
          </a:p>
          <a:p>
            <a:pPr lvl="1"/>
            <a:r>
              <a:rPr lang="en-US" dirty="0"/>
              <a:t>H. Li et al., “Evaluation of computer-aided diagnosis on a large clinical full-field </a:t>
            </a:r>
            <a:r>
              <a:rPr lang="en-US" dirty="0" err="1"/>
              <a:t>digitalmammographic</a:t>
            </a:r>
            <a:r>
              <a:rPr lang="en-US" dirty="0"/>
              <a:t> dataset,” Acad. </a:t>
            </a:r>
            <a:r>
              <a:rPr lang="en-US" dirty="0" err="1"/>
              <a:t>Radiol</a:t>
            </a:r>
            <a:r>
              <a:rPr lang="en-US" dirty="0"/>
              <a:t>. 15(11), 1437– 1445 (2008)</a:t>
            </a:r>
          </a:p>
          <a:p>
            <a:r>
              <a:rPr lang="en-US" dirty="0"/>
              <a:t>Image features extracted (includes size, shape, intensity (</a:t>
            </a:r>
            <a:r>
              <a:rPr lang="en-US" dirty="0" err="1"/>
              <a:t>e.g</a:t>
            </a:r>
            <a:r>
              <a:rPr lang="en-US" dirty="0"/>
              <a:t> contrast and texture) and margin (</a:t>
            </a:r>
            <a:r>
              <a:rPr lang="en-US" dirty="0" err="1"/>
              <a:t>e.g</a:t>
            </a:r>
            <a:r>
              <a:rPr lang="en-US" dirty="0"/>
              <a:t> sharpness))</a:t>
            </a:r>
          </a:p>
          <a:p>
            <a:r>
              <a:rPr lang="en-US" dirty="0"/>
              <a:t>SVM classifier trained on extracted features</a:t>
            </a:r>
            <a:br>
              <a:rPr lang="en-US" dirty="0"/>
            </a:br>
            <a:endParaRPr lang="en-US" dirty="0"/>
          </a:p>
          <a:p>
            <a:endParaRPr lang="en-US" dirty="0"/>
          </a:p>
        </p:txBody>
      </p:sp>
    </p:spTree>
    <p:extLst>
      <p:ext uri="{BB962C8B-B14F-4D97-AF65-F5344CB8AC3E}">
        <p14:creationId xmlns:p14="http://schemas.microsoft.com/office/powerpoint/2010/main" val="2693463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D87A2-FA2E-1041-9015-CC0612971AC8}"/>
              </a:ext>
            </a:extLst>
          </p:cNvPr>
          <p:cNvSpPr>
            <a:spLocks noGrp="1"/>
          </p:cNvSpPr>
          <p:nvPr>
            <p:ph type="title"/>
          </p:nvPr>
        </p:nvSpPr>
        <p:spPr/>
        <p:txBody>
          <a:bodyPr/>
          <a:lstStyle/>
          <a:p>
            <a:r>
              <a:rPr lang="en-US" dirty="0"/>
              <a:t>Method C: Ensemble Classifier</a:t>
            </a:r>
          </a:p>
        </p:txBody>
      </p:sp>
      <p:sp>
        <p:nvSpPr>
          <p:cNvPr id="3" name="Content Placeholder 2">
            <a:extLst>
              <a:ext uri="{FF2B5EF4-FFF2-40B4-BE49-F238E27FC236}">
                <a16:creationId xmlns:a16="http://schemas.microsoft.com/office/drawing/2014/main" id="{3BE90906-C1E0-C94B-967C-C696C6A752F9}"/>
              </a:ext>
            </a:extLst>
          </p:cNvPr>
          <p:cNvSpPr>
            <a:spLocks noGrp="1"/>
          </p:cNvSpPr>
          <p:nvPr>
            <p:ph idx="1"/>
          </p:nvPr>
        </p:nvSpPr>
        <p:spPr/>
        <p:txBody>
          <a:bodyPr>
            <a:normAutofit fontScale="92500" lnSpcReduction="20000"/>
          </a:bodyPr>
          <a:lstStyle/>
          <a:p>
            <a:r>
              <a:rPr lang="en-US" dirty="0"/>
              <a:t>Outputs from both individual </a:t>
            </a:r>
            <a:r>
              <a:rPr lang="en-US" dirty="0" err="1"/>
              <a:t>classifers</a:t>
            </a:r>
            <a:r>
              <a:rPr lang="en-US" dirty="0"/>
              <a:t> (A&amp;B) combined </a:t>
            </a:r>
          </a:p>
          <a:p>
            <a:r>
              <a:rPr lang="en-US" dirty="0"/>
              <a:t>Soft voting technique used</a:t>
            </a:r>
          </a:p>
          <a:p>
            <a:r>
              <a:rPr lang="en-US" dirty="0"/>
              <a:t>Soft voting output computed as</a:t>
            </a:r>
          </a:p>
          <a:p>
            <a:pPr lvl="5"/>
            <a:endParaRPr lang="en-US" dirty="0"/>
          </a:p>
          <a:p>
            <a:pPr marL="2286000" lvl="5" indent="0">
              <a:buNone/>
            </a:pPr>
            <a:r>
              <a:rPr lang="en-US" sz="2800" dirty="0"/>
              <a:t>		p</a:t>
            </a:r>
            <a:r>
              <a:rPr lang="en-US" sz="2800" baseline="-25000" dirty="0"/>
              <a:t>3</a:t>
            </a:r>
            <a:r>
              <a:rPr lang="en-US" sz="2800" dirty="0"/>
              <a:t> = [(p</a:t>
            </a:r>
            <a:r>
              <a:rPr lang="en-US" sz="2800" baseline="-25000" dirty="0"/>
              <a:t>1</a:t>
            </a:r>
            <a:r>
              <a:rPr lang="en-US" sz="2800" dirty="0"/>
              <a:t> + p</a:t>
            </a:r>
            <a:r>
              <a:rPr lang="en-US" sz="2800" baseline="-25000" dirty="0"/>
              <a:t>2</a:t>
            </a:r>
            <a:r>
              <a:rPr lang="en-US" sz="2800" dirty="0"/>
              <a:t>)/2]</a:t>
            </a:r>
          </a:p>
          <a:p>
            <a:pPr marL="457200" lvl="1" indent="0">
              <a:buNone/>
            </a:pPr>
            <a:endParaRPr lang="en-US" sz="3400" dirty="0"/>
          </a:p>
          <a:p>
            <a:pPr marL="457200" lvl="1" indent="0">
              <a:buNone/>
            </a:pPr>
            <a:r>
              <a:rPr lang="en-US" sz="2800" dirty="0"/>
              <a:t>where p</a:t>
            </a:r>
            <a:r>
              <a:rPr lang="en-US" sz="2800" baseline="-25000" dirty="0"/>
              <a:t>1</a:t>
            </a:r>
            <a:r>
              <a:rPr lang="en-US" sz="2800" dirty="0"/>
              <a:t> and p</a:t>
            </a:r>
            <a:r>
              <a:rPr lang="en-US" sz="2800" baseline="-25000" dirty="0"/>
              <a:t>2</a:t>
            </a:r>
            <a:r>
              <a:rPr lang="en-US" sz="2800" dirty="0"/>
              <a:t> are output probability vectors from the individual classifiers</a:t>
            </a:r>
          </a:p>
        </p:txBody>
      </p:sp>
    </p:spTree>
    <p:extLst>
      <p:ext uri="{BB962C8B-B14F-4D97-AF65-F5344CB8AC3E}">
        <p14:creationId xmlns:p14="http://schemas.microsoft.com/office/powerpoint/2010/main" val="3900788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22D4C-6246-C241-A2B7-533072C574DE}"/>
              </a:ext>
            </a:extLst>
          </p:cNvPr>
          <p:cNvSpPr>
            <a:spLocks noGrp="1"/>
          </p:cNvSpPr>
          <p:nvPr>
            <p:ph type="title"/>
          </p:nvPr>
        </p:nvSpPr>
        <p:spPr/>
        <p:txBody>
          <a:bodyPr/>
          <a:lstStyle/>
          <a:p>
            <a:r>
              <a:rPr lang="en-US" dirty="0"/>
              <a:t>Classification</a:t>
            </a:r>
          </a:p>
        </p:txBody>
      </p:sp>
      <p:sp>
        <p:nvSpPr>
          <p:cNvPr id="3" name="Content Placeholder 2">
            <a:extLst>
              <a:ext uri="{FF2B5EF4-FFF2-40B4-BE49-F238E27FC236}">
                <a16:creationId xmlns:a16="http://schemas.microsoft.com/office/drawing/2014/main" id="{3A0D4748-F6EC-0940-8FD8-E2611EFAD1C5}"/>
              </a:ext>
            </a:extLst>
          </p:cNvPr>
          <p:cNvSpPr>
            <a:spLocks noGrp="1"/>
          </p:cNvSpPr>
          <p:nvPr>
            <p:ph idx="1"/>
          </p:nvPr>
        </p:nvSpPr>
        <p:spPr/>
        <p:txBody>
          <a:bodyPr/>
          <a:lstStyle/>
          <a:p>
            <a:endParaRPr lang="en-US" dirty="0"/>
          </a:p>
          <a:p>
            <a:r>
              <a:rPr lang="en-US" dirty="0"/>
              <a:t>Preprocessing – centering and scaling each feature to have zero mean and unit variance</a:t>
            </a:r>
          </a:p>
          <a:p>
            <a:r>
              <a:rPr lang="en-US" dirty="0"/>
              <a:t>Classification – polynomial kernel defined as K(</a:t>
            </a:r>
            <a:r>
              <a:rPr lang="en-US" dirty="0" err="1"/>
              <a:t>x,y</a:t>
            </a:r>
            <a:r>
              <a:rPr lang="en-US" dirty="0"/>
              <a:t>) = (</a:t>
            </a:r>
            <a:r>
              <a:rPr lang="en-US" dirty="0" err="1"/>
              <a:t>ax</a:t>
            </a:r>
            <a:r>
              <a:rPr lang="en-US" baseline="30000" dirty="0" err="1"/>
              <a:t>T</a:t>
            </a:r>
            <a:r>
              <a:rPr lang="en-US" dirty="0" err="1"/>
              <a:t>y</a:t>
            </a:r>
            <a:r>
              <a:rPr lang="en-US" dirty="0"/>
              <a:t> +c)</a:t>
            </a:r>
            <a:r>
              <a:rPr lang="en-US" baseline="30000" dirty="0"/>
              <a:t>d</a:t>
            </a:r>
          </a:p>
          <a:p>
            <a:r>
              <a:rPr lang="en-US" dirty="0"/>
              <a:t>Parameters </a:t>
            </a:r>
            <a:r>
              <a:rPr lang="en-US" dirty="0" err="1"/>
              <a:t>a,c,d</a:t>
            </a:r>
            <a:r>
              <a:rPr lang="en-US" dirty="0"/>
              <a:t> selected using cross validated grid-search with five folds</a:t>
            </a:r>
          </a:p>
        </p:txBody>
      </p:sp>
    </p:spTree>
    <p:extLst>
      <p:ext uri="{BB962C8B-B14F-4D97-AF65-F5344CB8AC3E}">
        <p14:creationId xmlns:p14="http://schemas.microsoft.com/office/powerpoint/2010/main" val="2214863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014A8-28FF-AE41-8763-A6CC220B50C2}"/>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6086E41C-9026-0E47-8379-5664A1677893}"/>
              </a:ext>
            </a:extLst>
          </p:cNvPr>
          <p:cNvSpPr>
            <a:spLocks noGrp="1"/>
          </p:cNvSpPr>
          <p:nvPr>
            <p:ph idx="1"/>
          </p:nvPr>
        </p:nvSpPr>
        <p:spPr/>
        <p:txBody>
          <a:bodyPr/>
          <a:lstStyle/>
          <a:p>
            <a:endParaRPr lang="en-US" dirty="0"/>
          </a:p>
          <a:p>
            <a:r>
              <a:rPr lang="en-US" dirty="0"/>
              <a:t>Receiver Operating Characteristics (ROC) analysis used to evaluate classifiers </a:t>
            </a:r>
          </a:p>
          <a:p>
            <a:r>
              <a:rPr lang="en-US" dirty="0"/>
              <a:t>Area under Curve (AUC) used as performance metric</a:t>
            </a:r>
          </a:p>
          <a:p>
            <a:r>
              <a:rPr lang="en-US" dirty="0"/>
              <a:t>Cross – validation conducted by lesion instead of ROI</a:t>
            </a:r>
          </a:p>
          <a:p>
            <a:r>
              <a:rPr lang="en-US" dirty="0"/>
              <a:t>T-tests to test for statistical significance between AUC scores with Bonferroni corrections</a:t>
            </a:r>
          </a:p>
        </p:txBody>
      </p:sp>
    </p:spTree>
    <p:extLst>
      <p:ext uri="{BB962C8B-B14F-4D97-AF65-F5344CB8AC3E}">
        <p14:creationId xmlns:p14="http://schemas.microsoft.com/office/powerpoint/2010/main" val="311456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5185-74D1-2849-8143-81C402EDFF93}"/>
              </a:ext>
            </a:extLst>
          </p:cNvPr>
          <p:cNvSpPr>
            <a:spLocks noGrp="1"/>
          </p:cNvSpPr>
          <p:nvPr>
            <p:ph type="title"/>
          </p:nvPr>
        </p:nvSpPr>
        <p:spPr/>
        <p:txBody>
          <a:bodyPr/>
          <a:lstStyle/>
          <a:p>
            <a:r>
              <a:rPr lang="en-US" dirty="0"/>
              <a:t>Results: Layer Comparisons</a:t>
            </a:r>
          </a:p>
        </p:txBody>
      </p:sp>
      <p:sp>
        <p:nvSpPr>
          <p:cNvPr id="3" name="Content Placeholder 2">
            <a:extLst>
              <a:ext uri="{FF2B5EF4-FFF2-40B4-BE49-F238E27FC236}">
                <a16:creationId xmlns:a16="http://schemas.microsoft.com/office/drawing/2014/main" id="{043CFC37-AD81-9A4B-854B-138C8B6226F6}"/>
              </a:ext>
            </a:extLst>
          </p:cNvPr>
          <p:cNvSpPr>
            <a:spLocks noGrp="1"/>
          </p:cNvSpPr>
          <p:nvPr>
            <p:ph idx="1"/>
          </p:nvPr>
        </p:nvSpPr>
        <p:spPr/>
        <p:txBody>
          <a:bodyPr/>
          <a:lstStyle/>
          <a:p>
            <a:pPr marL="0" indent="0">
              <a:buNone/>
            </a:pPr>
            <a:endParaRPr lang="en-US" dirty="0"/>
          </a:p>
        </p:txBody>
      </p:sp>
      <p:pic>
        <p:nvPicPr>
          <p:cNvPr id="3074" name="Picture 2" descr="page5image36431408">
            <a:extLst>
              <a:ext uri="{FF2B5EF4-FFF2-40B4-BE49-F238E27FC236}">
                <a16:creationId xmlns:a16="http://schemas.microsoft.com/office/drawing/2014/main" id="{70FF9878-3683-AF4C-A3C1-213B12A40B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3720" y="2015732"/>
            <a:ext cx="7938992" cy="379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185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449CF-E4E7-6D46-8FB0-AE9EC5A66531}"/>
              </a:ext>
            </a:extLst>
          </p:cNvPr>
          <p:cNvSpPr>
            <a:spLocks noGrp="1"/>
          </p:cNvSpPr>
          <p:nvPr>
            <p:ph type="title"/>
          </p:nvPr>
        </p:nvSpPr>
        <p:spPr/>
        <p:txBody>
          <a:bodyPr/>
          <a:lstStyle/>
          <a:p>
            <a:r>
              <a:rPr lang="en-US" dirty="0"/>
              <a:t>Results: Layer Comparisons</a:t>
            </a:r>
          </a:p>
        </p:txBody>
      </p:sp>
      <p:sp>
        <p:nvSpPr>
          <p:cNvPr id="3" name="Content Placeholder 2">
            <a:extLst>
              <a:ext uri="{FF2B5EF4-FFF2-40B4-BE49-F238E27FC236}">
                <a16:creationId xmlns:a16="http://schemas.microsoft.com/office/drawing/2014/main" id="{5E6CDABD-ED85-BC4C-B8A7-C1A713BD2253}"/>
              </a:ext>
            </a:extLst>
          </p:cNvPr>
          <p:cNvSpPr>
            <a:spLocks noGrp="1"/>
          </p:cNvSpPr>
          <p:nvPr>
            <p:ph idx="1"/>
          </p:nvPr>
        </p:nvSpPr>
        <p:spPr/>
        <p:txBody>
          <a:bodyPr/>
          <a:lstStyle/>
          <a:p>
            <a:endParaRPr lang="en-US" dirty="0"/>
          </a:p>
          <a:p>
            <a:r>
              <a:rPr lang="en-US" dirty="0"/>
              <a:t>Peaks in performance at Conv4 layer</a:t>
            </a:r>
          </a:p>
          <a:p>
            <a:r>
              <a:rPr lang="en-US" dirty="0"/>
              <a:t>Drops in performance after FC6 layer</a:t>
            </a:r>
          </a:p>
          <a:p>
            <a:r>
              <a:rPr lang="en-US" dirty="0"/>
              <a:t>Difference in AUC small (0.81 vs 0.83)</a:t>
            </a:r>
          </a:p>
          <a:p>
            <a:r>
              <a:rPr lang="en-US" dirty="0"/>
              <a:t>FC6 layer chosen as optimal layer</a:t>
            </a:r>
          </a:p>
          <a:p>
            <a:pPr lvl="1"/>
            <a:r>
              <a:rPr lang="en-US" dirty="0"/>
              <a:t>High predictive performance and low dimensionality </a:t>
            </a:r>
          </a:p>
          <a:p>
            <a:pPr lvl="1"/>
            <a:r>
              <a:rPr lang="en-US" dirty="0"/>
              <a:t>FC6 (3795 x 1) vs Conv4 (79587 x 1)</a:t>
            </a:r>
          </a:p>
        </p:txBody>
      </p:sp>
    </p:spTree>
    <p:extLst>
      <p:ext uri="{BB962C8B-B14F-4D97-AF65-F5344CB8AC3E}">
        <p14:creationId xmlns:p14="http://schemas.microsoft.com/office/powerpoint/2010/main" val="3634126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67395-8080-1A43-95DB-1BBB79448644}"/>
              </a:ext>
            </a:extLst>
          </p:cNvPr>
          <p:cNvSpPr>
            <a:spLocks noGrp="1"/>
          </p:cNvSpPr>
          <p:nvPr>
            <p:ph type="title"/>
          </p:nvPr>
        </p:nvSpPr>
        <p:spPr/>
        <p:txBody>
          <a:bodyPr/>
          <a:lstStyle/>
          <a:p>
            <a:r>
              <a:rPr lang="en-US" dirty="0"/>
              <a:t>Model Comparison and Evaluation</a:t>
            </a:r>
          </a:p>
        </p:txBody>
      </p:sp>
      <p:pic>
        <p:nvPicPr>
          <p:cNvPr id="5" name="Content Placeholder 4">
            <a:extLst>
              <a:ext uri="{FF2B5EF4-FFF2-40B4-BE49-F238E27FC236}">
                <a16:creationId xmlns:a16="http://schemas.microsoft.com/office/drawing/2014/main" id="{9675E2B5-557E-DB48-986F-6A4B7A1C0C63}"/>
              </a:ext>
            </a:extLst>
          </p:cNvPr>
          <p:cNvPicPr>
            <a:picLocks noGrp="1" noChangeAspect="1"/>
          </p:cNvPicPr>
          <p:nvPr>
            <p:ph idx="1"/>
          </p:nvPr>
        </p:nvPicPr>
        <p:blipFill>
          <a:blip r:embed="rId2"/>
          <a:stretch>
            <a:fillRect/>
          </a:stretch>
        </p:blipFill>
        <p:spPr>
          <a:xfrm>
            <a:off x="3183972" y="2057400"/>
            <a:ext cx="5716960" cy="3478831"/>
          </a:xfrm>
        </p:spPr>
      </p:pic>
    </p:spTree>
    <p:extLst>
      <p:ext uri="{BB962C8B-B14F-4D97-AF65-F5344CB8AC3E}">
        <p14:creationId xmlns:p14="http://schemas.microsoft.com/office/powerpoint/2010/main" val="1178240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4A9E3-8082-6040-8EB1-05FF1DF09B21}"/>
              </a:ext>
            </a:extLst>
          </p:cNvPr>
          <p:cNvSpPr>
            <a:spLocks noGrp="1"/>
          </p:cNvSpPr>
          <p:nvPr>
            <p:ph type="title"/>
          </p:nvPr>
        </p:nvSpPr>
        <p:spPr/>
        <p:txBody>
          <a:bodyPr/>
          <a:lstStyle/>
          <a:p>
            <a:r>
              <a:rPr lang="en-US" dirty="0"/>
              <a:t>Model Comparison and Evaluation</a:t>
            </a:r>
          </a:p>
        </p:txBody>
      </p:sp>
      <p:sp>
        <p:nvSpPr>
          <p:cNvPr id="3" name="Content Placeholder 2">
            <a:extLst>
              <a:ext uri="{FF2B5EF4-FFF2-40B4-BE49-F238E27FC236}">
                <a16:creationId xmlns:a16="http://schemas.microsoft.com/office/drawing/2014/main" id="{50A161D2-B2CD-C54D-9DC6-099E77F845E0}"/>
              </a:ext>
            </a:extLst>
          </p:cNvPr>
          <p:cNvSpPr>
            <a:spLocks noGrp="1"/>
          </p:cNvSpPr>
          <p:nvPr>
            <p:ph idx="1"/>
          </p:nvPr>
        </p:nvSpPr>
        <p:spPr>
          <a:xfrm>
            <a:off x="838200" y="1690688"/>
            <a:ext cx="5426413" cy="4486275"/>
          </a:xfrm>
        </p:spPr>
        <p:txBody>
          <a:bodyPr/>
          <a:lstStyle/>
          <a:p>
            <a:endParaRPr lang="en-US" dirty="0"/>
          </a:p>
          <a:p>
            <a:endParaRPr lang="en-US" dirty="0"/>
          </a:p>
          <a:p>
            <a:r>
              <a:rPr lang="en-US" dirty="0"/>
              <a:t>Ensemble classifier better than </a:t>
            </a:r>
            <a:r>
              <a:rPr lang="en-US" dirty="0" err="1"/>
              <a:t>classifer</a:t>
            </a:r>
            <a:r>
              <a:rPr lang="en-US" dirty="0"/>
              <a:t> based on analytically extracted features after Bonferroni Correction</a:t>
            </a:r>
          </a:p>
          <a:p>
            <a:r>
              <a:rPr lang="en-US" dirty="0"/>
              <a:t>AUC = 0.86 vs AUC = 0.81, </a:t>
            </a:r>
            <a:r>
              <a:rPr lang="en-US" i="1" dirty="0"/>
              <a:t>p</a:t>
            </a:r>
            <a:r>
              <a:rPr lang="en-US" dirty="0"/>
              <a:t> = 0.022</a:t>
            </a:r>
          </a:p>
        </p:txBody>
      </p:sp>
      <p:pic>
        <p:nvPicPr>
          <p:cNvPr id="5122" name="Picture 2" descr="page5image36434320">
            <a:extLst>
              <a:ext uri="{FF2B5EF4-FFF2-40B4-BE49-F238E27FC236}">
                <a16:creationId xmlns:a16="http://schemas.microsoft.com/office/drawing/2014/main" id="{36DBC889-A372-A749-9890-0D4EF6D5C5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813" y="2100650"/>
            <a:ext cx="3872932" cy="3829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534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0A668-BB20-7B48-B0D5-A7ABC728AA88}"/>
              </a:ext>
            </a:extLst>
          </p:cNvPr>
          <p:cNvSpPr>
            <a:spLocks noGrp="1"/>
          </p:cNvSpPr>
          <p:nvPr>
            <p:ph type="title"/>
          </p:nvPr>
        </p:nvSpPr>
        <p:spPr/>
        <p:txBody>
          <a:bodyPr/>
          <a:lstStyle/>
          <a:p>
            <a:r>
              <a:rPr lang="en-US" dirty="0"/>
              <a:t>Previous Works</a:t>
            </a:r>
          </a:p>
        </p:txBody>
      </p:sp>
      <p:sp>
        <p:nvSpPr>
          <p:cNvPr id="3" name="Content Placeholder 2">
            <a:extLst>
              <a:ext uri="{FF2B5EF4-FFF2-40B4-BE49-F238E27FC236}">
                <a16:creationId xmlns:a16="http://schemas.microsoft.com/office/drawing/2014/main" id="{A97C2216-2BF5-C542-BE8C-06EB2E043C65}"/>
              </a:ext>
            </a:extLst>
          </p:cNvPr>
          <p:cNvSpPr>
            <a:spLocks noGrp="1"/>
          </p:cNvSpPr>
          <p:nvPr>
            <p:ph idx="1"/>
          </p:nvPr>
        </p:nvSpPr>
        <p:spPr/>
        <p:txBody>
          <a:bodyPr>
            <a:normAutofit fontScale="92500" lnSpcReduction="20000"/>
          </a:bodyPr>
          <a:lstStyle/>
          <a:p>
            <a:r>
              <a:rPr lang="en-US" sz="2000" dirty="0"/>
              <a:t>CNN – extracted features</a:t>
            </a:r>
          </a:p>
          <a:p>
            <a:pPr lvl="1"/>
            <a:r>
              <a:rPr lang="en-US" dirty="0"/>
              <a:t>Y. Bar et al., “Chest pathology detection using deep learning with non- medical training,” in 2015 IEEE 12th Int. </a:t>
            </a:r>
            <a:r>
              <a:rPr lang="en-US" dirty="0" err="1"/>
              <a:t>Symp</a:t>
            </a:r>
            <a:r>
              <a:rPr lang="en-US" dirty="0"/>
              <a:t>. on Biomedical Imaging (ISBI), pp. 294–297, IEEE (2015).</a:t>
            </a:r>
          </a:p>
          <a:p>
            <a:pPr lvl="1"/>
            <a:r>
              <a:rPr lang="en-US" dirty="0"/>
              <a:t>Y. </a:t>
            </a:r>
            <a:r>
              <a:rPr lang="en-US" dirty="0" err="1"/>
              <a:t>Anavi</a:t>
            </a:r>
            <a:r>
              <a:rPr lang="en-US" dirty="0"/>
              <a:t> et al., “A comparative study for chest radiograph image retrieval using binary texture and deep learning classification,” in 2015 37th Annual Int. Conf. of the IEEE Engineering in Medicine and Biology Society (EMBC), pp. 2940–2943, IEEE (2015). </a:t>
            </a:r>
          </a:p>
          <a:p>
            <a:endParaRPr lang="en-US" sz="2000" dirty="0"/>
          </a:p>
          <a:p>
            <a:r>
              <a:rPr lang="en-US" sz="2000" dirty="0"/>
              <a:t>Ensemble methods</a:t>
            </a:r>
          </a:p>
          <a:p>
            <a:pPr lvl="1"/>
            <a:r>
              <a:rPr lang="en-US" dirty="0"/>
              <a:t>H. Wang et al., “Mitosis detection in breast cancer pathology images </a:t>
            </a:r>
            <a:r>
              <a:rPr lang="en-US" dirty="0" err="1"/>
              <a:t>bycombining</a:t>
            </a:r>
            <a:r>
              <a:rPr lang="en-US" dirty="0"/>
              <a:t> handcrafted and convolutional neural network features,” J. Med. Imaging 1(3), 034003 (2014) </a:t>
            </a:r>
          </a:p>
          <a:p>
            <a:endParaRPr lang="en-US" dirty="0"/>
          </a:p>
          <a:p>
            <a:endParaRPr lang="en-US" dirty="0"/>
          </a:p>
        </p:txBody>
      </p:sp>
    </p:spTree>
    <p:extLst>
      <p:ext uri="{BB962C8B-B14F-4D97-AF65-F5344CB8AC3E}">
        <p14:creationId xmlns:p14="http://schemas.microsoft.com/office/powerpoint/2010/main" val="1364202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8B52D-0AC4-CB47-9470-EB0101A18B5E}"/>
              </a:ext>
            </a:extLst>
          </p:cNvPr>
          <p:cNvSpPr>
            <a:spLocks noGrp="1"/>
          </p:cNvSpPr>
          <p:nvPr>
            <p:ph type="title"/>
          </p:nvPr>
        </p:nvSpPr>
        <p:spPr/>
        <p:txBody>
          <a:bodyPr/>
          <a:lstStyle/>
          <a:p>
            <a:r>
              <a:rPr lang="en-US" dirty="0" err="1"/>
              <a:t>IntroDUCTION</a:t>
            </a:r>
            <a:endParaRPr lang="en-US" dirty="0"/>
          </a:p>
        </p:txBody>
      </p:sp>
      <p:sp>
        <p:nvSpPr>
          <p:cNvPr id="3" name="Content Placeholder 2">
            <a:extLst>
              <a:ext uri="{FF2B5EF4-FFF2-40B4-BE49-F238E27FC236}">
                <a16:creationId xmlns:a16="http://schemas.microsoft.com/office/drawing/2014/main" id="{7092BCD2-2462-384B-91D2-CE991EF8675B}"/>
              </a:ext>
            </a:extLst>
          </p:cNvPr>
          <p:cNvSpPr>
            <a:spLocks noGrp="1"/>
          </p:cNvSpPr>
          <p:nvPr>
            <p:ph idx="1"/>
          </p:nvPr>
        </p:nvSpPr>
        <p:spPr/>
        <p:txBody>
          <a:bodyPr/>
          <a:lstStyle/>
          <a:p>
            <a:endParaRPr lang="en-US" dirty="0"/>
          </a:p>
          <a:p>
            <a:r>
              <a:rPr lang="en-US" dirty="0"/>
              <a:t>Breast cancer – 2nd most common cancer diagnosed in women in the United States</a:t>
            </a:r>
          </a:p>
          <a:p>
            <a:r>
              <a:rPr lang="en-US" dirty="0"/>
              <a:t>Occurs when breast cells grow abnormally</a:t>
            </a:r>
          </a:p>
          <a:p>
            <a:r>
              <a:rPr lang="en-US" dirty="0"/>
              <a:t>Lesion – an area of abnormal tissue</a:t>
            </a:r>
          </a:p>
          <a:p>
            <a:r>
              <a:rPr lang="en-US" dirty="0" err="1"/>
              <a:t>CADe</a:t>
            </a:r>
            <a:r>
              <a:rPr lang="en-US" dirty="0"/>
              <a:t> (detection – marking structures and sections) and </a:t>
            </a:r>
            <a:r>
              <a:rPr lang="en-US" dirty="0" err="1"/>
              <a:t>CADx</a:t>
            </a:r>
            <a:r>
              <a:rPr lang="en-US" dirty="0"/>
              <a:t> (diagnosis – evaluation of structures)</a:t>
            </a:r>
          </a:p>
        </p:txBody>
      </p:sp>
    </p:spTree>
    <p:extLst>
      <p:ext uri="{BB962C8B-B14F-4D97-AF65-F5344CB8AC3E}">
        <p14:creationId xmlns:p14="http://schemas.microsoft.com/office/powerpoint/2010/main" val="476178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6CA7-A63A-334E-832C-1DA94811B94E}"/>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B269281E-6E04-2145-A4DB-487EDFC1677F}"/>
              </a:ext>
            </a:extLst>
          </p:cNvPr>
          <p:cNvSpPr>
            <a:spLocks noGrp="1"/>
          </p:cNvSpPr>
          <p:nvPr>
            <p:ph idx="1"/>
          </p:nvPr>
        </p:nvSpPr>
        <p:spPr/>
        <p:txBody>
          <a:bodyPr/>
          <a:lstStyle/>
          <a:p>
            <a:endParaRPr lang="en-US" dirty="0"/>
          </a:p>
          <a:p>
            <a:r>
              <a:rPr lang="en-US" dirty="0"/>
              <a:t>Large, annotated images required </a:t>
            </a:r>
          </a:p>
          <a:p>
            <a:r>
              <a:rPr lang="en-US" dirty="0"/>
              <a:t>CNNs trained for specific task might achieve better results</a:t>
            </a:r>
          </a:p>
          <a:p>
            <a:r>
              <a:rPr lang="en-US" dirty="0"/>
              <a:t>Pretrained CNN restricts to original architecture</a:t>
            </a:r>
          </a:p>
          <a:p>
            <a:r>
              <a:rPr lang="en-US" dirty="0"/>
              <a:t>Simplicity was key with regards to CNN and </a:t>
            </a:r>
            <a:r>
              <a:rPr lang="en-US" dirty="0" err="1"/>
              <a:t>ensembling</a:t>
            </a:r>
            <a:r>
              <a:rPr lang="en-US" dirty="0"/>
              <a:t> technique</a:t>
            </a:r>
          </a:p>
        </p:txBody>
      </p:sp>
    </p:spTree>
    <p:extLst>
      <p:ext uri="{BB962C8B-B14F-4D97-AF65-F5344CB8AC3E}">
        <p14:creationId xmlns:p14="http://schemas.microsoft.com/office/powerpoint/2010/main" val="531972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D8A1-FCD1-7446-B627-75FEA880002B}"/>
              </a:ext>
            </a:extLst>
          </p:cNvPr>
          <p:cNvSpPr>
            <a:spLocks noGrp="1"/>
          </p:cNvSpPr>
          <p:nvPr>
            <p:ph type="title"/>
          </p:nvPr>
        </p:nvSpPr>
        <p:spPr/>
        <p:txBody>
          <a:bodyPr/>
          <a:lstStyle/>
          <a:p>
            <a:r>
              <a:rPr lang="en-US" dirty="0"/>
              <a:t>Conclusion and future improvements</a:t>
            </a:r>
          </a:p>
        </p:txBody>
      </p:sp>
      <p:sp>
        <p:nvSpPr>
          <p:cNvPr id="3" name="Content Placeholder 2">
            <a:extLst>
              <a:ext uri="{FF2B5EF4-FFF2-40B4-BE49-F238E27FC236}">
                <a16:creationId xmlns:a16="http://schemas.microsoft.com/office/drawing/2014/main" id="{3B407AA6-C0C0-1A4A-A279-AF0A7DF5BDBB}"/>
              </a:ext>
            </a:extLst>
          </p:cNvPr>
          <p:cNvSpPr>
            <a:spLocks noGrp="1"/>
          </p:cNvSpPr>
          <p:nvPr>
            <p:ph idx="1"/>
          </p:nvPr>
        </p:nvSpPr>
        <p:spPr/>
        <p:txBody>
          <a:bodyPr>
            <a:normAutofit/>
          </a:bodyPr>
          <a:lstStyle/>
          <a:p>
            <a:r>
              <a:rPr lang="en-US" dirty="0"/>
              <a:t>Transfer learning from nonmedical tasks can improve current methods of classification for </a:t>
            </a:r>
            <a:r>
              <a:rPr lang="en-US" dirty="0" err="1"/>
              <a:t>CADx</a:t>
            </a:r>
            <a:endParaRPr lang="en-US" dirty="0"/>
          </a:p>
          <a:p>
            <a:r>
              <a:rPr lang="en-US" dirty="0"/>
              <a:t>Comparison between CNN extracted features and human designed features allow for better interpretation of </a:t>
            </a:r>
            <a:r>
              <a:rPr lang="en-US" dirty="0" err="1"/>
              <a:t>CADx</a:t>
            </a:r>
            <a:r>
              <a:rPr lang="en-US" dirty="0"/>
              <a:t> output</a:t>
            </a:r>
          </a:p>
          <a:p>
            <a:r>
              <a:rPr lang="en-US" dirty="0"/>
              <a:t>Other networks known for transfer learning could be used </a:t>
            </a:r>
          </a:p>
          <a:p>
            <a:pPr lvl="1"/>
            <a:r>
              <a:rPr lang="en-US" dirty="0"/>
              <a:t>K. </a:t>
            </a:r>
            <a:r>
              <a:rPr lang="en-US" dirty="0" err="1"/>
              <a:t>Simonyan</a:t>
            </a:r>
            <a:r>
              <a:rPr lang="en-US" dirty="0"/>
              <a:t> and A. Zisserman, “Very deep convolutional networks for large-scale image recognition,” </a:t>
            </a:r>
            <a:r>
              <a:rPr lang="en-US" dirty="0" err="1"/>
              <a:t>arXiv</a:t>
            </a:r>
            <a:r>
              <a:rPr lang="en-US" dirty="0"/>
              <a:t> preprint arXiv:1409.1556 (2014) </a:t>
            </a:r>
          </a:p>
          <a:p>
            <a:r>
              <a:rPr lang="en-US" dirty="0"/>
              <a:t>Explore how different classifiers relate to specific physical qualities of lesions</a:t>
            </a:r>
          </a:p>
          <a:p>
            <a:endParaRPr lang="en-US" dirty="0"/>
          </a:p>
        </p:txBody>
      </p:sp>
    </p:spTree>
    <p:extLst>
      <p:ext uri="{BB962C8B-B14F-4D97-AF65-F5344CB8AC3E}">
        <p14:creationId xmlns:p14="http://schemas.microsoft.com/office/powerpoint/2010/main" val="2409612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28845-88A7-A54F-A5DD-851F80AFF764}"/>
              </a:ext>
            </a:extLst>
          </p:cNvPr>
          <p:cNvSpPr>
            <a:spLocks noGrp="1"/>
          </p:cNvSpPr>
          <p:nvPr>
            <p:ph type="title"/>
          </p:nvPr>
        </p:nvSpPr>
        <p:spPr/>
        <p:txBody>
          <a:bodyPr/>
          <a:lstStyle/>
          <a:p>
            <a:r>
              <a:rPr lang="en-US" dirty="0"/>
              <a:t>Computer-aided diagnosis (</a:t>
            </a:r>
            <a:r>
              <a:rPr lang="en-US" dirty="0" err="1"/>
              <a:t>CADx</a:t>
            </a:r>
            <a:r>
              <a:rPr lang="en-US" dirty="0"/>
              <a:t>)</a:t>
            </a:r>
          </a:p>
        </p:txBody>
      </p:sp>
      <p:sp>
        <p:nvSpPr>
          <p:cNvPr id="3" name="Content Placeholder 2">
            <a:extLst>
              <a:ext uri="{FF2B5EF4-FFF2-40B4-BE49-F238E27FC236}">
                <a16:creationId xmlns:a16="http://schemas.microsoft.com/office/drawing/2014/main" id="{9F8A6D12-A4EC-9F42-8527-41EA034CAC83}"/>
              </a:ext>
            </a:extLst>
          </p:cNvPr>
          <p:cNvSpPr>
            <a:spLocks noGrp="1"/>
          </p:cNvSpPr>
          <p:nvPr>
            <p:ph idx="1"/>
          </p:nvPr>
        </p:nvSpPr>
        <p:spPr/>
        <p:txBody>
          <a:bodyPr>
            <a:normAutofit/>
          </a:bodyPr>
          <a:lstStyle/>
          <a:p>
            <a:endParaRPr lang="en-US" dirty="0"/>
          </a:p>
          <a:p>
            <a:r>
              <a:rPr lang="en-US" dirty="0"/>
              <a:t>Used in various radiological image analysis and precision medicine</a:t>
            </a:r>
          </a:p>
          <a:p>
            <a:r>
              <a:rPr lang="en-US" dirty="0"/>
              <a:t>To diagnose breast cancer using classification algorithms (lesion malignant or benign)</a:t>
            </a:r>
          </a:p>
          <a:p>
            <a:r>
              <a:rPr lang="en-US" dirty="0"/>
              <a:t>Lesion classification based on features extracted from image data</a:t>
            </a:r>
          </a:p>
        </p:txBody>
      </p:sp>
    </p:spTree>
    <p:extLst>
      <p:ext uri="{BB962C8B-B14F-4D97-AF65-F5344CB8AC3E}">
        <p14:creationId xmlns:p14="http://schemas.microsoft.com/office/powerpoint/2010/main" val="3172150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78790-A637-FA4A-B9B0-B0B1A2123E23}"/>
              </a:ext>
            </a:extLst>
          </p:cNvPr>
          <p:cNvSpPr>
            <a:spLocks noGrp="1"/>
          </p:cNvSpPr>
          <p:nvPr>
            <p:ph type="title"/>
          </p:nvPr>
        </p:nvSpPr>
        <p:spPr/>
        <p:txBody>
          <a:bodyPr/>
          <a:lstStyle/>
          <a:p>
            <a:r>
              <a:rPr lang="en-US" dirty="0"/>
              <a:t>Approaches	</a:t>
            </a:r>
          </a:p>
        </p:txBody>
      </p:sp>
      <p:sp>
        <p:nvSpPr>
          <p:cNvPr id="3" name="Content Placeholder 2">
            <a:extLst>
              <a:ext uri="{FF2B5EF4-FFF2-40B4-BE49-F238E27FC236}">
                <a16:creationId xmlns:a16="http://schemas.microsoft.com/office/drawing/2014/main" id="{FBFD3BCB-4E67-824D-B50C-0EB40966FAB0}"/>
              </a:ext>
            </a:extLst>
          </p:cNvPr>
          <p:cNvSpPr>
            <a:spLocks noGrp="1"/>
          </p:cNvSpPr>
          <p:nvPr>
            <p:ph idx="1"/>
          </p:nvPr>
        </p:nvSpPr>
        <p:spPr/>
        <p:txBody>
          <a:bodyPr>
            <a:normAutofit/>
          </a:bodyPr>
          <a:lstStyle/>
          <a:p>
            <a:r>
              <a:rPr lang="en-US" dirty="0"/>
              <a:t>Traditional </a:t>
            </a:r>
          </a:p>
          <a:p>
            <a:pPr lvl="1"/>
            <a:r>
              <a:rPr lang="en-US" dirty="0"/>
              <a:t>Extract clinically specified tumor features (e.g. shape and density)</a:t>
            </a:r>
          </a:p>
          <a:p>
            <a:pPr lvl="1"/>
            <a:r>
              <a:rPr lang="en-US" dirty="0"/>
              <a:t>Estimate malignancy probabilities based on hand-crafted lesion features</a:t>
            </a:r>
          </a:p>
          <a:p>
            <a:pPr lvl="1"/>
            <a:endParaRPr lang="en-US" dirty="0"/>
          </a:p>
          <a:p>
            <a:pPr lvl="1"/>
            <a:endParaRPr lang="en-US" dirty="0"/>
          </a:p>
          <a:p>
            <a:r>
              <a:rPr lang="en-US" dirty="0"/>
              <a:t>Alternative</a:t>
            </a:r>
          </a:p>
          <a:p>
            <a:pPr lvl="1"/>
            <a:r>
              <a:rPr lang="en-US" dirty="0"/>
              <a:t>Learn features directly from full images through methods (</a:t>
            </a:r>
            <a:r>
              <a:rPr lang="en-US" dirty="0" err="1"/>
              <a:t>e.g</a:t>
            </a:r>
            <a:r>
              <a:rPr lang="en-US" dirty="0"/>
              <a:t> CNN)</a:t>
            </a:r>
          </a:p>
          <a:p>
            <a:pPr lvl="1"/>
            <a:r>
              <a:rPr lang="en-US" dirty="0"/>
              <a:t>Yield hidden features with more information </a:t>
            </a:r>
          </a:p>
          <a:p>
            <a:pPr lvl="1"/>
            <a:endParaRPr lang="en-US" dirty="0"/>
          </a:p>
          <a:p>
            <a:endParaRPr lang="en-US" dirty="0"/>
          </a:p>
          <a:p>
            <a:endParaRPr lang="en-US" dirty="0"/>
          </a:p>
        </p:txBody>
      </p:sp>
    </p:spTree>
    <p:extLst>
      <p:ext uri="{BB962C8B-B14F-4D97-AF65-F5344CB8AC3E}">
        <p14:creationId xmlns:p14="http://schemas.microsoft.com/office/powerpoint/2010/main" val="726449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6D713-1CF9-3F4A-9E40-81833DA9350F}"/>
              </a:ext>
            </a:extLst>
          </p:cNvPr>
          <p:cNvSpPr>
            <a:spLocks noGrp="1"/>
          </p:cNvSpPr>
          <p:nvPr>
            <p:ph type="title"/>
          </p:nvPr>
        </p:nvSpPr>
        <p:spPr/>
        <p:txBody>
          <a:bodyPr/>
          <a:lstStyle/>
          <a:p>
            <a:r>
              <a:rPr lang="en-US" dirty="0"/>
              <a:t>Approach</a:t>
            </a:r>
          </a:p>
        </p:txBody>
      </p:sp>
      <p:sp>
        <p:nvSpPr>
          <p:cNvPr id="3" name="Content Placeholder 2">
            <a:extLst>
              <a:ext uri="{FF2B5EF4-FFF2-40B4-BE49-F238E27FC236}">
                <a16:creationId xmlns:a16="http://schemas.microsoft.com/office/drawing/2014/main" id="{01032902-DD1F-1849-B17F-C187D782AD5E}"/>
              </a:ext>
            </a:extLst>
          </p:cNvPr>
          <p:cNvSpPr>
            <a:spLocks noGrp="1"/>
          </p:cNvSpPr>
          <p:nvPr>
            <p:ph idx="1"/>
          </p:nvPr>
        </p:nvSpPr>
        <p:spPr/>
        <p:txBody>
          <a:bodyPr>
            <a:normAutofit/>
          </a:bodyPr>
          <a:lstStyle/>
          <a:p>
            <a:endParaRPr lang="en-US" dirty="0"/>
          </a:p>
          <a:p>
            <a:r>
              <a:rPr lang="en-US" dirty="0"/>
              <a:t>Breast imaging </a:t>
            </a:r>
            <a:r>
              <a:rPr lang="en-US" dirty="0" err="1"/>
              <a:t>CADx</a:t>
            </a:r>
            <a:r>
              <a:rPr lang="en-US" dirty="0"/>
              <a:t> system based on deep neural networks with transfer learning</a:t>
            </a:r>
          </a:p>
          <a:p>
            <a:endParaRPr lang="en-US" dirty="0"/>
          </a:p>
          <a:p>
            <a:pPr lvl="1"/>
            <a:r>
              <a:rPr lang="en-US" b="1" dirty="0"/>
              <a:t>Transfer Learning</a:t>
            </a:r>
            <a:r>
              <a:rPr lang="en-US" dirty="0"/>
              <a:t> is the reuse of a pre-trained model on a new problem</a:t>
            </a:r>
          </a:p>
          <a:p>
            <a:pPr lvl="1"/>
            <a:r>
              <a:rPr lang="en-US" dirty="0"/>
              <a:t>Hypothesized that structures within a CNN trained on everyday objects could be used to create a classifier for breast cancer </a:t>
            </a:r>
            <a:r>
              <a:rPr lang="en-US" dirty="0" err="1"/>
              <a:t>CADx</a:t>
            </a:r>
            <a:endParaRPr lang="en-US" dirty="0"/>
          </a:p>
          <a:p>
            <a:pPr lvl="1"/>
            <a:r>
              <a:rPr lang="en-US" dirty="0"/>
              <a:t>Training CNNs from scratch limited by size and labels of data, computational resources</a:t>
            </a:r>
          </a:p>
          <a:p>
            <a:pPr marL="457200" lvl="1" indent="0">
              <a:buNone/>
            </a:pPr>
            <a:endParaRPr lang="en-US" dirty="0"/>
          </a:p>
          <a:p>
            <a:pPr lvl="1"/>
            <a:endParaRPr lang="en-US" dirty="0"/>
          </a:p>
        </p:txBody>
      </p:sp>
    </p:spTree>
    <p:extLst>
      <p:ext uri="{BB962C8B-B14F-4D97-AF65-F5344CB8AC3E}">
        <p14:creationId xmlns:p14="http://schemas.microsoft.com/office/powerpoint/2010/main" val="3330101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EA120-4671-5A46-BE01-97BC19F0FF01}"/>
              </a:ext>
            </a:extLst>
          </p:cNvPr>
          <p:cNvSpPr>
            <a:spLocks noGrp="1"/>
          </p:cNvSpPr>
          <p:nvPr>
            <p:ph type="title"/>
          </p:nvPr>
        </p:nvSpPr>
        <p:spPr/>
        <p:txBody>
          <a:bodyPr/>
          <a:lstStyle/>
          <a:p>
            <a:r>
              <a:rPr lang="en-US" dirty="0"/>
              <a:t>Approach</a:t>
            </a:r>
          </a:p>
        </p:txBody>
      </p:sp>
      <p:pic>
        <p:nvPicPr>
          <p:cNvPr id="1028" name="Picture 4" descr="page3image36380592">
            <a:extLst>
              <a:ext uri="{FF2B5EF4-FFF2-40B4-BE49-F238E27FC236}">
                <a16:creationId xmlns:a16="http://schemas.microsoft.com/office/drawing/2014/main" id="{8D48602B-9075-604D-9286-233ACE0200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44854" y="1853754"/>
            <a:ext cx="5245936" cy="27759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DB187BC-5F8D-1F4F-8AD6-70420FE12465}"/>
              </a:ext>
            </a:extLst>
          </p:cNvPr>
          <p:cNvSpPr/>
          <p:nvPr/>
        </p:nvSpPr>
        <p:spPr>
          <a:xfrm>
            <a:off x="838200" y="2055813"/>
            <a:ext cx="5679333" cy="3046988"/>
          </a:xfrm>
          <a:prstGeom prst="rect">
            <a:avLst/>
          </a:prstGeom>
        </p:spPr>
        <p:txBody>
          <a:bodyPr wrap="square">
            <a:spAutoFit/>
          </a:bodyPr>
          <a:lstStyle/>
          <a:p>
            <a:pPr marL="742950" lvl="1" indent="-285750">
              <a:buFont typeface="Arial" panose="020B0604020202020204" pitchFamily="34" charset="0"/>
              <a:buChar char="•"/>
            </a:pPr>
            <a:r>
              <a:rPr lang="en-US" sz="2400" dirty="0"/>
              <a:t>Pretrained CNN-extracted features (automatically)</a:t>
            </a:r>
          </a:p>
          <a:p>
            <a:pPr marL="742950" lvl="1" indent="-285750">
              <a:buFont typeface="Arial" panose="020B0604020202020204" pitchFamily="34" charset="0"/>
              <a:buChar char="•"/>
            </a:pPr>
            <a:r>
              <a:rPr lang="en-US" sz="2400" dirty="0"/>
              <a:t>Analytically extracted </a:t>
            </a:r>
            <a:r>
              <a:rPr lang="en-US" sz="2400" dirty="0" err="1"/>
              <a:t>CADx</a:t>
            </a:r>
            <a:r>
              <a:rPr lang="en-US" sz="2400" dirty="0"/>
              <a:t> features (manual)</a:t>
            </a:r>
          </a:p>
          <a:p>
            <a:pPr marL="742950" lvl="1" indent="-285750">
              <a:buFont typeface="Arial" panose="020B0604020202020204" pitchFamily="34" charset="0"/>
              <a:buChar char="•"/>
            </a:pPr>
            <a:r>
              <a:rPr lang="en-US" sz="2400" dirty="0"/>
              <a:t>SVM classifiers trained on each set</a:t>
            </a:r>
          </a:p>
          <a:p>
            <a:pPr marL="742950" lvl="1" indent="-285750">
              <a:buFont typeface="Arial" panose="020B0604020202020204" pitchFamily="34" charset="0"/>
              <a:buChar char="•"/>
            </a:pPr>
            <a:r>
              <a:rPr lang="en-US" sz="2400" dirty="0"/>
              <a:t>Ensemble classifier trained on both</a:t>
            </a:r>
          </a:p>
          <a:p>
            <a:pPr marL="742950" lvl="1" indent="-285750">
              <a:buFont typeface="Arial" panose="020B0604020202020204" pitchFamily="34" charset="0"/>
              <a:buChar char="•"/>
            </a:pPr>
            <a:r>
              <a:rPr lang="en-US" sz="2400" dirty="0"/>
              <a:t>ROC analysis and cross validation used to evaluate</a:t>
            </a:r>
          </a:p>
        </p:txBody>
      </p:sp>
    </p:spTree>
    <p:extLst>
      <p:ext uri="{BB962C8B-B14F-4D97-AF65-F5344CB8AC3E}">
        <p14:creationId xmlns:p14="http://schemas.microsoft.com/office/powerpoint/2010/main" val="3724872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84AC-9579-A245-9A86-1B2714DFB886}"/>
              </a:ext>
            </a:extLst>
          </p:cNvPr>
          <p:cNvSpPr>
            <a:spLocks noGrp="1"/>
          </p:cNvSpPr>
          <p:nvPr>
            <p:ph type="title"/>
          </p:nvPr>
        </p:nvSpPr>
        <p:spPr/>
        <p:txBody>
          <a:bodyPr/>
          <a:lstStyle/>
          <a:p>
            <a:r>
              <a:rPr lang="en-US" dirty="0"/>
              <a:t>DATA	</a:t>
            </a:r>
          </a:p>
        </p:txBody>
      </p:sp>
      <p:sp>
        <p:nvSpPr>
          <p:cNvPr id="3" name="Content Placeholder 2">
            <a:extLst>
              <a:ext uri="{FF2B5EF4-FFF2-40B4-BE49-F238E27FC236}">
                <a16:creationId xmlns:a16="http://schemas.microsoft.com/office/drawing/2014/main" id="{7410605D-FA6A-7943-9B98-C16E6E2881B8}"/>
              </a:ext>
            </a:extLst>
          </p:cNvPr>
          <p:cNvSpPr>
            <a:spLocks noGrp="1"/>
          </p:cNvSpPr>
          <p:nvPr>
            <p:ph idx="1"/>
          </p:nvPr>
        </p:nvSpPr>
        <p:spPr/>
        <p:txBody>
          <a:bodyPr/>
          <a:lstStyle/>
          <a:p>
            <a:endParaRPr lang="en-US" dirty="0"/>
          </a:p>
          <a:p>
            <a:r>
              <a:rPr lang="en-US" dirty="0"/>
              <a:t>Obtained from University of Chicago Medical Center</a:t>
            </a:r>
          </a:p>
          <a:p>
            <a:r>
              <a:rPr lang="en-US" dirty="0"/>
              <a:t>219 lesions on full-field digital mammography images</a:t>
            </a:r>
          </a:p>
          <a:p>
            <a:r>
              <a:rPr lang="en-US" dirty="0"/>
              <a:t>607 region of interest (ROI) extracted</a:t>
            </a:r>
          </a:p>
          <a:p>
            <a:r>
              <a:rPr lang="en-US" dirty="0"/>
              <a:t>512 x 512 box cropped around center, pixel size of 0.1mm</a:t>
            </a:r>
          </a:p>
          <a:p>
            <a:r>
              <a:rPr lang="en-US" dirty="0"/>
              <a:t>Number of ROIs per lesion varied between 1 – 13</a:t>
            </a:r>
          </a:p>
          <a:p>
            <a:r>
              <a:rPr lang="en-US" dirty="0"/>
              <a:t>Labeled as benign or malignant based on pathologic reports</a:t>
            </a:r>
          </a:p>
          <a:p>
            <a:endParaRPr lang="en-US" dirty="0"/>
          </a:p>
        </p:txBody>
      </p:sp>
    </p:spTree>
    <p:extLst>
      <p:ext uri="{BB962C8B-B14F-4D97-AF65-F5344CB8AC3E}">
        <p14:creationId xmlns:p14="http://schemas.microsoft.com/office/powerpoint/2010/main" val="1946963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EB20F-6A2C-8B4B-9F15-A2E2DD9B6D73}"/>
              </a:ext>
            </a:extLst>
          </p:cNvPr>
          <p:cNvSpPr>
            <a:spLocks noGrp="1"/>
          </p:cNvSpPr>
          <p:nvPr>
            <p:ph type="title"/>
          </p:nvPr>
        </p:nvSpPr>
        <p:spPr/>
        <p:txBody>
          <a:bodyPr/>
          <a:lstStyle/>
          <a:p>
            <a:r>
              <a:rPr lang="en-US" dirty="0"/>
              <a:t>Method </a:t>
            </a:r>
            <a:r>
              <a:rPr lang="en-US" dirty="0" err="1"/>
              <a:t>A:Pretrained</a:t>
            </a:r>
            <a:r>
              <a:rPr lang="en-US" dirty="0"/>
              <a:t> CNN Features</a:t>
            </a:r>
          </a:p>
        </p:txBody>
      </p:sp>
      <p:sp>
        <p:nvSpPr>
          <p:cNvPr id="3" name="Content Placeholder 2">
            <a:extLst>
              <a:ext uri="{FF2B5EF4-FFF2-40B4-BE49-F238E27FC236}">
                <a16:creationId xmlns:a16="http://schemas.microsoft.com/office/drawing/2014/main" id="{495A0420-A8E8-E742-B46A-A3B04B3ACB54}"/>
              </a:ext>
            </a:extLst>
          </p:cNvPr>
          <p:cNvSpPr>
            <a:spLocks noGrp="1"/>
          </p:cNvSpPr>
          <p:nvPr>
            <p:ph idx="1"/>
          </p:nvPr>
        </p:nvSpPr>
        <p:spPr/>
        <p:txBody>
          <a:bodyPr/>
          <a:lstStyle/>
          <a:p>
            <a:endParaRPr lang="en-US" dirty="0"/>
          </a:p>
          <a:p>
            <a:r>
              <a:rPr lang="en-US" dirty="0"/>
              <a:t>Publicly available version of </a:t>
            </a:r>
            <a:r>
              <a:rPr lang="en-US" dirty="0" err="1"/>
              <a:t>AlexNet</a:t>
            </a:r>
            <a:endParaRPr lang="en-US" dirty="0"/>
          </a:p>
          <a:p>
            <a:r>
              <a:rPr lang="en-US" dirty="0"/>
              <a:t>Pretrained on ImageNet dataset (1M images and 1K classes)</a:t>
            </a:r>
          </a:p>
          <a:p>
            <a:r>
              <a:rPr lang="en-US" dirty="0"/>
              <a:t>Weights are preinitialized</a:t>
            </a:r>
          </a:p>
          <a:p>
            <a:r>
              <a:rPr lang="en-US" dirty="0"/>
              <a:t>11 layers from which features can be extracted</a:t>
            </a:r>
          </a:p>
          <a:p>
            <a:r>
              <a:rPr lang="en-US" dirty="0"/>
              <a:t>Zero-variance columns removed</a:t>
            </a:r>
          </a:p>
          <a:p>
            <a:r>
              <a:rPr lang="en-US" dirty="0"/>
              <a:t>Trained SVM classifiers using features from each layer</a:t>
            </a:r>
          </a:p>
          <a:p>
            <a:pPr marL="0" indent="0">
              <a:buNone/>
            </a:pPr>
            <a:endParaRPr lang="en-US" dirty="0"/>
          </a:p>
        </p:txBody>
      </p:sp>
    </p:spTree>
    <p:extLst>
      <p:ext uri="{BB962C8B-B14F-4D97-AF65-F5344CB8AC3E}">
        <p14:creationId xmlns:p14="http://schemas.microsoft.com/office/powerpoint/2010/main" val="1635578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1E14D-22E6-6D4A-8DA2-A5F2969BA810}"/>
              </a:ext>
            </a:extLst>
          </p:cNvPr>
          <p:cNvSpPr>
            <a:spLocks noGrp="1"/>
          </p:cNvSpPr>
          <p:nvPr>
            <p:ph type="title"/>
          </p:nvPr>
        </p:nvSpPr>
        <p:spPr/>
        <p:txBody>
          <a:bodyPr/>
          <a:lstStyle/>
          <a:p>
            <a:r>
              <a:rPr lang="en-US" dirty="0" err="1"/>
              <a:t>AlexNet</a:t>
            </a:r>
            <a:endParaRPr lang="en-US" dirty="0"/>
          </a:p>
        </p:txBody>
      </p:sp>
      <p:pic>
        <p:nvPicPr>
          <p:cNvPr id="4" name="Picture 3">
            <a:extLst>
              <a:ext uri="{FF2B5EF4-FFF2-40B4-BE49-F238E27FC236}">
                <a16:creationId xmlns:a16="http://schemas.microsoft.com/office/drawing/2014/main" id="{A918789B-82B9-9840-A32A-6A818B406766}"/>
              </a:ext>
            </a:extLst>
          </p:cNvPr>
          <p:cNvPicPr>
            <a:picLocks noChangeAspect="1"/>
          </p:cNvPicPr>
          <p:nvPr/>
        </p:nvPicPr>
        <p:blipFill>
          <a:blip r:embed="rId2"/>
          <a:stretch>
            <a:fillRect/>
          </a:stretch>
        </p:blipFill>
        <p:spPr>
          <a:xfrm>
            <a:off x="1948650" y="1934777"/>
            <a:ext cx="7994004" cy="3979847"/>
          </a:xfrm>
          <a:prstGeom prst="rect">
            <a:avLst/>
          </a:prstGeom>
        </p:spPr>
      </p:pic>
    </p:spTree>
    <p:extLst>
      <p:ext uri="{BB962C8B-B14F-4D97-AF65-F5344CB8AC3E}">
        <p14:creationId xmlns:p14="http://schemas.microsoft.com/office/powerpoint/2010/main" val="339746461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{B21C177A-D08F-F44E-A23A-864EFC249DC2}tf10001119</Template>
  <TotalTime>608</TotalTime>
  <Words>835</Words>
  <Application>Microsoft Macintosh PowerPoint</Application>
  <PresentationFormat>Widescreen</PresentationFormat>
  <Paragraphs>113</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Gill Sans MT</vt:lpstr>
      <vt:lpstr>Gallery</vt:lpstr>
      <vt:lpstr>Digital mammographic tumor classification using transfer learning from deep convolutional neural networks</vt:lpstr>
      <vt:lpstr>IntroDUCTION</vt:lpstr>
      <vt:lpstr>Computer-aided diagnosis (CADx)</vt:lpstr>
      <vt:lpstr>Approaches </vt:lpstr>
      <vt:lpstr>Approach</vt:lpstr>
      <vt:lpstr>Approach</vt:lpstr>
      <vt:lpstr>DATA </vt:lpstr>
      <vt:lpstr>Method A:Pretrained CNN Features</vt:lpstr>
      <vt:lpstr>AlexNet</vt:lpstr>
      <vt:lpstr>PowerPoint Presentation</vt:lpstr>
      <vt:lpstr>Method B: Analytically Extracted Features</vt:lpstr>
      <vt:lpstr>Method C: Ensemble Classifier</vt:lpstr>
      <vt:lpstr>Classification</vt:lpstr>
      <vt:lpstr>Evaluation</vt:lpstr>
      <vt:lpstr>Results: Layer Comparisons</vt:lpstr>
      <vt:lpstr>Results: Layer Comparisons</vt:lpstr>
      <vt:lpstr>Model Comparison and Evaluation</vt:lpstr>
      <vt:lpstr>Model Comparison and Evaluation</vt:lpstr>
      <vt:lpstr>Previous Works</vt:lpstr>
      <vt:lpstr>Limitations</vt:lpstr>
      <vt:lpstr>Conclusion and future improvements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mammographic tumor classification using transfer learning from deep convolutional neural networks</dc:title>
  <dc:creator>Microsoft Office User</dc:creator>
  <cp:lastModifiedBy>Microsoft Office User</cp:lastModifiedBy>
  <cp:revision>22</cp:revision>
  <dcterms:created xsi:type="dcterms:W3CDTF">2019-03-20T22:15:54Z</dcterms:created>
  <dcterms:modified xsi:type="dcterms:W3CDTF">2019-03-22T22:23:08Z</dcterms:modified>
</cp:coreProperties>
</file>